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9" r:id="rId2"/>
    <p:sldId id="262" r:id="rId3"/>
    <p:sldId id="271" r:id="rId4"/>
    <p:sldId id="256" r:id="rId5"/>
    <p:sldId id="268" r:id="rId6"/>
    <p:sldId id="298" r:id="rId7"/>
    <p:sldId id="257" r:id="rId8"/>
    <p:sldId id="269" r:id="rId9"/>
    <p:sldId id="270" r:id="rId10"/>
    <p:sldId id="276" r:id="rId11"/>
    <p:sldId id="273" r:id="rId12"/>
    <p:sldId id="263" r:id="rId13"/>
    <p:sldId id="274" r:id="rId14"/>
    <p:sldId id="264" r:id="rId15"/>
    <p:sldId id="261" r:id="rId16"/>
    <p:sldId id="265" r:id="rId17"/>
    <p:sldId id="260" r:id="rId18"/>
    <p:sldId id="278" r:id="rId19"/>
    <p:sldId id="281" r:id="rId20"/>
    <p:sldId id="285" r:id="rId21"/>
    <p:sldId id="293" r:id="rId22"/>
    <p:sldId id="286" r:id="rId23"/>
    <p:sldId id="259" r:id="rId24"/>
    <p:sldId id="295" r:id="rId25"/>
    <p:sldId id="287" r:id="rId26"/>
    <p:sldId id="288" r:id="rId27"/>
    <p:sldId id="282" r:id="rId28"/>
    <p:sldId id="300" r:id="rId29"/>
    <p:sldId id="289" r:id="rId30"/>
    <p:sldId id="258" r:id="rId31"/>
    <p:sldId id="291" r:id="rId32"/>
    <p:sldId id="290" r:id="rId33"/>
    <p:sldId id="292" r:id="rId34"/>
    <p:sldId id="266" r:id="rId35"/>
    <p:sldId id="296" r:id="rId36"/>
    <p:sldId id="267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C107D-5702-432D-981D-9722110ADBD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F6BA0-73FC-4E27-BB40-42C6F81A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6BA0-73FC-4E27-BB40-42C6F81A07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2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BCC29-E15B-4774-BA4B-1C9EB4E53BF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D1DF-5D09-41B4-B112-415EEA2A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marL="0" indent="0" algn="ctr">
              <a:buNone/>
            </a:pPr>
            <a:endParaRPr lang="en-US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pPr marL="0" indent="0">
              <a:buNone/>
            </a:pP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 vẽ kỹ thuật là gì ?</a:t>
            </a:r>
          </a:p>
          <a:p>
            <a:pPr marL="514350" indent="-514350">
              <a:buAutoNum type="arabicPeriod"/>
            </a:pP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 trò của bản vẽ kỹ thuật đối với sản xuất và đời sống ?</a:t>
            </a:r>
          </a:p>
          <a:p>
            <a:pPr marL="514350" indent="-514350">
              <a:buAutoNum type="arabicPeriod"/>
            </a:pPr>
            <a:endParaRPr lang="en-US"/>
          </a:p>
          <a:p>
            <a:pPr marL="514350" indent="-514350">
              <a:buAutoNum type="arabicPeriod"/>
            </a:pPr>
            <a:endParaRPr lang="en-US" smtClean="0"/>
          </a:p>
          <a:p>
            <a:pPr marL="514350" indent="-51435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các phép chiếu trong hình 2.2 Sgk, nhận xét : </a:t>
            </a:r>
          </a:p>
          <a:p>
            <a:pPr marL="0" indent="0">
              <a:buNone/>
            </a:pPr>
            <a:endParaRPr lang="en-US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 điểm của từng phép chiếu ?</a:t>
            </a:r>
          </a:p>
          <a:p>
            <a:pPr>
              <a:buFontTx/>
              <a:buChar char="-"/>
            </a:pP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 thước của hình chiếu và vật thể trong từng phép chiếu ?</a:t>
            </a:r>
            <a:endParaRPr lang="en-US" sz="4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8" r="21630"/>
          <a:stretch/>
        </p:blipFill>
        <p:spPr bwMode="auto">
          <a:xfrm rot="5400000">
            <a:off x="1906157" y="-1448955"/>
            <a:ext cx="5331686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2.2a -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CHIẾU XUYÊN </a:t>
            </a:r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CÁC PHÉP CHIẾU: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CHIẾU XUYÊN TÂM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  <a:p>
            <a:pPr marL="0" indent="0">
              <a:buNone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tia chiếu giao nhau tại 1 điểm (tâm chiếu O)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Kích thước của hình chiếu &gt; kích thước vật thể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8" r="21630" b="30758"/>
          <a:stretch/>
        </p:blipFill>
        <p:spPr bwMode="auto">
          <a:xfrm rot="5400000">
            <a:off x="1790700" y="-1485898"/>
            <a:ext cx="5181601" cy="81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6563" y="5638800"/>
            <a:ext cx="6026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2.2b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CHIẾU </a:t>
            </a:r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SONG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CÁC PHÉP CHIẾU: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CHIẾU SONG SONG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Đặc điểm:</a:t>
            </a:r>
          </a:p>
          <a:p>
            <a:pPr marL="0" indent="0"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tia chiếu song song với nhau (tâm chiếu ở ∞)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Kích thước của hình chiếu ≤ kích thước vật thể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0" b="63182"/>
          <a:stretch/>
        </p:blipFill>
        <p:spPr bwMode="auto">
          <a:xfrm rot="5400000">
            <a:off x="1866900" y="-1257300"/>
            <a:ext cx="5486400" cy="80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1209" y="5943600"/>
            <a:ext cx="611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2.2c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CHIẾU </a:t>
            </a:r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 GÓC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CÁC PHÉP CHIẾU: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CHIẾU VUÔNG GÓC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Đặc điểm: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các tia chiếu song song với nhau và vuông góc với mặt phẳng chiếu (tâm chiếu ở ∞)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Kích thước của hình chiếu = kích thước vật thể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thể song song với mặt phẳng chiếu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hãy lấy những ví dụ về các phép chiếu trên trong tự nhiên ?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Tia sáng chiếu từ ngọn đèn</a:t>
            </a:r>
          </a:p>
          <a:p>
            <a:pPr marL="0" indent="0">
              <a:buNone/>
            </a:pP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Tia sáng chiếu từ đèn pha ô tô</a:t>
            </a:r>
          </a:p>
          <a:p>
            <a:pPr marL="0" indent="0">
              <a:buNone/>
            </a:pP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Tia sáng của mặt trời (xa vô tận)</a:t>
            </a:r>
            <a:endParaRPr lang="en-US" sz="4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NIỆM VỀ HÌNH CHIẾU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Hình chiếu là giao điểm của các tia chiếu (xuất phát từ tâm chiếu) qua mọi điểm nằm trên vật thể với mặt phẳng chiếu.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PHÉP CHIẾU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PHÉP CHIẾU XUYÊN TÂM: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  <a:p>
            <a:pPr marL="0" indent="0">
              <a:buNone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tia chiếu giao nhau tại 1 điểm (tâm chiếu O)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Kích thước của hình chiếu &gt; kích thước vật thể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PHÉP CHIẾU SONG SONG: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Đặc điểm: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tia chiếu song song với nhau (tâm chiếu ở ∞)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Kích thước của hình chiếu ≤ kích thước vật thể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PHÉP CHIẾU VUÔNG GÓC: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Đặc điểm: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các tia chiếu song song với nhau và vuông góc với mặt phẳng chiếu (tâm chiếu ở ∞)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Kích thước của hình chiếu = kích thước vật thể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CÁC HÌNH CHIẾU </a:t>
            </a:r>
            <a:endParaRPr lang="en-US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VUÔNG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GÓC:</a:t>
            </a:r>
          </a:p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MẶT PHẲNG CHIẾU</a:t>
            </a: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I/ KHÁI NIỆM HÌNH CHIẾU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II/ CÁC PHÉP CHIẾU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III/ CÁC HÌNH CHIẾU VUÔNG GÓC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IV/ VỊ TRÍ, KÍCH THƯỚC CÁC HÌNH CHIẾU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em quan sát, nhận xét hình dáng của vật thể trên ?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Để biểu diễn vật thể lên bản vẽ KT, ta thực hiện các bước sau :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768900"/>
            <a:ext cx="3969360" cy="3075725"/>
            <a:chOff x="2057400" y="1600200"/>
            <a:chExt cx="3969360" cy="3075725"/>
          </a:xfrm>
        </p:grpSpPr>
        <p:grpSp>
          <p:nvGrpSpPr>
            <p:cNvPr id="2" name="Group 1"/>
            <p:cNvGrpSpPr/>
            <p:nvPr/>
          </p:nvGrpSpPr>
          <p:grpSpPr>
            <a:xfrm>
              <a:off x="2673960" y="2237525"/>
              <a:ext cx="3352800" cy="2438400"/>
              <a:chOff x="2673960" y="2237525"/>
              <a:chExt cx="3352800" cy="2438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673960" y="22375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739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0267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673960" y="46759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65795" y="2667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5279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165795" y="4191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1657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flipH="1" flipV="1">
              <a:off x="2057400" y="1600200"/>
              <a:ext cx="616560" cy="6373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057400" y="4114800"/>
              <a:ext cx="616560" cy="5611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7400" y="1600200"/>
              <a:ext cx="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1600200"/>
              <a:ext cx="692760" cy="6373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057400" y="1600200"/>
              <a:ext cx="32766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4953000" y="3733800"/>
              <a:ext cx="574995" cy="457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953000" y="2667015"/>
              <a:ext cx="0" cy="1066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165795" y="3733800"/>
              <a:ext cx="1787205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8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Dựng 3 mặt phẳng chiếu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09600" y="3103435"/>
            <a:ext cx="6858000" cy="1888670"/>
            <a:chOff x="609600" y="3061870"/>
            <a:chExt cx="6858000" cy="188867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600" y="3061870"/>
              <a:ext cx="40386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648200" y="3061870"/>
              <a:ext cx="2819400" cy="1828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47" idx="2"/>
            </p:cNvCxnSpPr>
            <p:nvPr/>
          </p:nvCxnSpPr>
          <p:spPr>
            <a:xfrm flipH="1">
              <a:off x="3086100" y="4890670"/>
              <a:ext cx="4381500" cy="5987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7" idx="2"/>
            </p:cNvCxnSpPr>
            <p:nvPr/>
          </p:nvCxnSpPr>
          <p:spPr>
            <a:xfrm flipH="1" flipV="1">
              <a:off x="644236" y="3061870"/>
              <a:ext cx="2441864" cy="188867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30880" y="588819"/>
            <a:ext cx="2864430" cy="4343416"/>
            <a:chOff x="4603170" y="588819"/>
            <a:chExt cx="2864430" cy="434341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648200" y="588819"/>
              <a:ext cx="0" cy="25146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620490" y="3103435"/>
              <a:ext cx="2847110" cy="1828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467600" y="1981200"/>
              <a:ext cx="0" cy="2951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603170" y="588819"/>
              <a:ext cx="2864430" cy="13923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819400" y="45304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P2</a:t>
            </a:r>
            <a:endParaRPr lang="en-US" sz="2400"/>
          </a:p>
        </p:txBody>
      </p:sp>
      <p:sp>
        <p:nvSpPr>
          <p:cNvPr id="48" name="TextBox 47"/>
          <p:cNvSpPr txBox="1"/>
          <p:nvPr/>
        </p:nvSpPr>
        <p:spPr>
          <a:xfrm>
            <a:off x="6844155" y="185650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P3</a:t>
            </a:r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803560" y="69099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P1</a:t>
            </a:r>
            <a:endParaRPr lang="en-US" sz="2400"/>
          </a:p>
        </p:txBody>
      </p:sp>
      <p:sp>
        <p:nvSpPr>
          <p:cNvPr id="52" name="TextBox 51"/>
          <p:cNvSpPr txBox="1"/>
          <p:nvPr/>
        </p:nvSpPr>
        <p:spPr>
          <a:xfrm>
            <a:off x="803560" y="5257800"/>
            <a:ext cx="7654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P1: Mặt phẳng chiếu đứng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(mp thẳng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đứng)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P2: Mặt phẳng chiếu bằng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(mp nằm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ngang)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P3: Mặt phẳng chiếu cạnh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(mp kề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bên)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19990" y="616529"/>
            <a:ext cx="4038600" cy="2459181"/>
            <a:chOff x="609600" y="588819"/>
            <a:chExt cx="4038600" cy="2459181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09600" y="588819"/>
              <a:ext cx="40386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600" y="588819"/>
              <a:ext cx="0" cy="245918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09600" y="3048000"/>
              <a:ext cx="40386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648200" y="588819"/>
              <a:ext cx="0" cy="245918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057900" y="229327"/>
            <a:ext cx="2857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(P1) vuông góc  (P2)</a:t>
            </a:r>
          </a:p>
          <a:p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(P1) vuông góc  (P3)</a:t>
            </a:r>
          </a:p>
          <a:p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(P2) vuông góc  (P3)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MẶT PHẲNG CHIẾU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MẶT PHẲNG CHIẾU ĐỨNG: Thẳng đứng (P1)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MẶT PHẲNG CHIẾU BẰNG: Nằm ngang (P2)</a:t>
            </a:r>
          </a:p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MẶT PHẲNG CHIẾU CẠNH: Kề bên (P3)</a:t>
            </a:r>
          </a:p>
          <a:p>
            <a:pPr marL="0" indent="0">
              <a:buNone/>
            </a:pP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Đặt vật thể vào trong 3 mặt phẳng chiếu</a:t>
            </a:r>
          </a:p>
          <a:p>
            <a:pPr marL="0" indent="0">
              <a:buNone/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(các mặt của vật thể song song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mặt phẳng chiếu)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09376" y="2439515"/>
            <a:ext cx="1913773" cy="1618163"/>
            <a:chOff x="2057400" y="1600200"/>
            <a:chExt cx="3969360" cy="3075725"/>
          </a:xfrm>
        </p:grpSpPr>
        <p:grpSp>
          <p:nvGrpSpPr>
            <p:cNvPr id="6" name="Group 5"/>
            <p:cNvGrpSpPr/>
            <p:nvPr/>
          </p:nvGrpSpPr>
          <p:grpSpPr>
            <a:xfrm>
              <a:off x="2673960" y="2237525"/>
              <a:ext cx="3352800" cy="2438400"/>
              <a:chOff x="2673960" y="2237525"/>
              <a:chExt cx="3352800" cy="2438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673960" y="22375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739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267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673960" y="46759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65795" y="2667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5279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165795" y="4191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657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 flipV="1">
              <a:off x="2057400" y="1600200"/>
              <a:ext cx="616560" cy="6373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057400" y="4114800"/>
              <a:ext cx="616560" cy="5611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57400" y="1600200"/>
              <a:ext cx="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334000" y="1600200"/>
              <a:ext cx="692760" cy="6373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7400" y="1600200"/>
              <a:ext cx="32766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53000" y="3733800"/>
              <a:ext cx="574995" cy="457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953000" y="2667015"/>
              <a:ext cx="0" cy="1066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165795" y="3733800"/>
              <a:ext cx="1787205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086600" y="28842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990600" y="1143000"/>
            <a:ext cx="6248402" cy="3962401"/>
            <a:chOff x="990600" y="1143000"/>
            <a:chExt cx="6248402" cy="396240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990600" y="3378090"/>
              <a:ext cx="3838275" cy="14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990600" y="1143000"/>
              <a:ext cx="6248402" cy="3962401"/>
              <a:chOff x="990600" y="1143000"/>
              <a:chExt cx="6248402" cy="396240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990600" y="1143000"/>
                <a:ext cx="38382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830545" y="1143000"/>
                <a:ext cx="0" cy="2235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90600" y="1143000"/>
                <a:ext cx="0" cy="2235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90600" y="3378090"/>
                <a:ext cx="1919137" cy="17273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09737" y="5105400"/>
                <a:ext cx="43292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4828875" y="3378090"/>
                <a:ext cx="2410127" cy="17273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830545" y="1143000"/>
                <a:ext cx="2408455" cy="174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239000" y="2884266"/>
                <a:ext cx="0" cy="22211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11430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P1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09737" y="4724400"/>
            <a:ext cx="54827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P2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05600" y="2884266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P3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295400" y="556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90600" y="5562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143000" y="5747266"/>
            <a:ext cx="752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Đặt vật thể vào trong 3 Mặt phẳng chiếu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(Các mặt của vật thể song song với các mp chiếu)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2510"/>
            <a:ext cx="8534400" cy="622069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75059" y="1136803"/>
            <a:ext cx="6248402" cy="3962401"/>
            <a:chOff x="990600" y="1143000"/>
            <a:chExt cx="6248402" cy="39624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90600" y="3378090"/>
              <a:ext cx="3838275" cy="141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990600" y="1143000"/>
              <a:ext cx="6248402" cy="3962401"/>
              <a:chOff x="990600" y="1143000"/>
              <a:chExt cx="6248402" cy="396240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990600" y="1143000"/>
                <a:ext cx="38382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830545" y="1143000"/>
                <a:ext cx="0" cy="22350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90600" y="1143000"/>
                <a:ext cx="0" cy="22350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90600" y="3378090"/>
                <a:ext cx="1919137" cy="1727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909737" y="5105400"/>
                <a:ext cx="432926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4828875" y="3378090"/>
                <a:ext cx="2410127" cy="17273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830545" y="1143000"/>
                <a:ext cx="2408455" cy="17412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239000" y="2884266"/>
                <a:ext cx="0" cy="22211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3309376" y="2571868"/>
            <a:ext cx="1913773" cy="1416768"/>
            <a:chOff x="2057400" y="1600200"/>
            <a:chExt cx="3969360" cy="3075725"/>
          </a:xfrm>
        </p:grpSpPr>
        <p:grpSp>
          <p:nvGrpSpPr>
            <p:cNvPr id="25" name="Group 24"/>
            <p:cNvGrpSpPr/>
            <p:nvPr/>
          </p:nvGrpSpPr>
          <p:grpSpPr>
            <a:xfrm>
              <a:off x="2673960" y="2237525"/>
              <a:ext cx="3352800" cy="2438400"/>
              <a:chOff x="2673960" y="2237525"/>
              <a:chExt cx="3352800" cy="24384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673960" y="22375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739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0267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2673960" y="46759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165795" y="2667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5279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165795" y="4191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31657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flipH="1" flipV="1">
              <a:off x="2057400" y="1600200"/>
              <a:ext cx="616560" cy="6373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057400" y="4114800"/>
              <a:ext cx="616560" cy="5611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7400" y="1600200"/>
              <a:ext cx="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34000" y="1600200"/>
              <a:ext cx="692760" cy="6373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400" y="1600200"/>
              <a:ext cx="32766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953000" y="3733800"/>
              <a:ext cx="574995" cy="457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53000" y="2667015"/>
              <a:ext cx="0" cy="1066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165795" y="3733800"/>
              <a:ext cx="1787205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 flipV="1">
            <a:off x="1950168" y="1295400"/>
            <a:ext cx="1359208" cy="128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458009" y="1295400"/>
            <a:ext cx="1386055" cy="128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950168" y="2438400"/>
            <a:ext cx="1359208" cy="130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458009" y="2438400"/>
            <a:ext cx="1247443" cy="112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950168" y="1295400"/>
            <a:ext cx="1507841" cy="1143000"/>
            <a:chOff x="1950168" y="1295400"/>
            <a:chExt cx="1507841" cy="11430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950168" y="1295400"/>
              <a:ext cx="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1950168" y="1295400"/>
              <a:ext cx="1507841" cy="1143000"/>
              <a:chOff x="1950168" y="1295400"/>
              <a:chExt cx="1507841" cy="11430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950168" y="1295400"/>
                <a:ext cx="15078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458009" y="1295400"/>
                <a:ext cx="0" cy="1143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950168" y="2438400"/>
                <a:ext cx="15078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80" name="Group 79"/>
              <p:cNvGrpSpPr/>
              <p:nvPr/>
            </p:nvGrpSpPr>
            <p:grpSpPr>
              <a:xfrm>
                <a:off x="2209800" y="1524000"/>
                <a:ext cx="990600" cy="736545"/>
                <a:chOff x="2209800" y="1524000"/>
                <a:chExt cx="990600" cy="736545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209800" y="1524000"/>
                  <a:ext cx="9906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200400" y="1524000"/>
                  <a:ext cx="0" cy="7365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2209800" y="2260545"/>
                  <a:ext cx="9906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09800" y="1524000"/>
                  <a:ext cx="0" cy="7365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84" name="Straight Connector 83"/>
          <p:cNvCxnSpPr/>
          <p:nvPr/>
        </p:nvCxnSpPr>
        <p:spPr>
          <a:xfrm>
            <a:off x="3606642" y="3994833"/>
            <a:ext cx="0" cy="805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223149" y="3994833"/>
            <a:ext cx="0" cy="805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09376" y="3736364"/>
            <a:ext cx="0" cy="66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89144" y="3736364"/>
            <a:ext cx="0" cy="66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3309376" y="4397716"/>
            <a:ext cx="1913773" cy="465229"/>
            <a:chOff x="3309376" y="4397716"/>
            <a:chExt cx="1913773" cy="465229"/>
          </a:xfrm>
        </p:grpSpPr>
        <p:grpSp>
          <p:nvGrpSpPr>
            <p:cNvPr id="101" name="Group 100"/>
            <p:cNvGrpSpPr/>
            <p:nvPr/>
          </p:nvGrpSpPr>
          <p:grpSpPr>
            <a:xfrm>
              <a:off x="3309376" y="4397716"/>
              <a:ext cx="1913773" cy="402884"/>
              <a:chOff x="3309376" y="4397716"/>
              <a:chExt cx="1913773" cy="402884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309376" y="4397716"/>
                <a:ext cx="1579768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889144" y="4397716"/>
                <a:ext cx="334005" cy="4028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606642" y="4800600"/>
                <a:ext cx="1616507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309376" y="4397716"/>
                <a:ext cx="297266" cy="4028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3606642" y="4397716"/>
              <a:ext cx="369613" cy="46522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572000" y="4397716"/>
              <a:ext cx="330999" cy="4028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4828875" y="2578066"/>
            <a:ext cx="114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23149" y="2871636"/>
            <a:ext cx="1330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223149" y="3988636"/>
            <a:ext cx="1330051" cy="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982677" y="3666167"/>
            <a:ext cx="7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5084618" y="3666167"/>
            <a:ext cx="889051" cy="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973669" y="2578066"/>
            <a:ext cx="579531" cy="1410570"/>
            <a:chOff x="5973669" y="2578066"/>
            <a:chExt cx="579531" cy="1410570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73669" y="2578066"/>
              <a:ext cx="579531" cy="1410570"/>
              <a:chOff x="5973669" y="2578066"/>
              <a:chExt cx="579531" cy="141057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5973669" y="2578066"/>
                <a:ext cx="0" cy="109338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973669" y="2578066"/>
                <a:ext cx="579531" cy="28737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553200" y="2865438"/>
                <a:ext cx="0" cy="11231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973669" y="3671455"/>
                <a:ext cx="579531" cy="31718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5973669" y="3427037"/>
              <a:ext cx="579531" cy="30312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5973669" y="2865438"/>
              <a:ext cx="579531" cy="2855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975059" y="1295400"/>
            <a:ext cx="62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P1</a:t>
            </a:r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894196" y="4800600"/>
            <a:ext cx="56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P2</a:t>
            </a:r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6781800" y="2878069"/>
            <a:ext cx="44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P3</a:t>
            </a:r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1549883" y="685800"/>
            <a:ext cx="268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đứng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656221" y="5165361"/>
            <a:ext cx="232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bằng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53200" y="188421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cạnh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Dùng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chiếu vuông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góc,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 vật thể lên 3 mp chiếu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marL="0" indent="0">
              <a:buNone/>
            </a:pPr>
            <a:endParaRPr lang="en-US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Xoay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phẳng (P2), (P3) trùng với (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P1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2510"/>
            <a:ext cx="8534400" cy="622069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75059" y="1136803"/>
            <a:ext cx="6248402" cy="3962401"/>
            <a:chOff x="990600" y="1143000"/>
            <a:chExt cx="6248402" cy="39624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90600" y="3378090"/>
              <a:ext cx="3838275" cy="141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990600" y="1143000"/>
              <a:ext cx="6248402" cy="3962401"/>
              <a:chOff x="990600" y="1143000"/>
              <a:chExt cx="6248402" cy="396240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990600" y="1143000"/>
                <a:ext cx="38382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830545" y="1143000"/>
                <a:ext cx="0" cy="22350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90600" y="1143000"/>
                <a:ext cx="0" cy="22350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90600" y="3378090"/>
                <a:ext cx="1919137" cy="1727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909737" y="5105400"/>
                <a:ext cx="432926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4828875" y="3378090"/>
                <a:ext cx="2410127" cy="17273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830545" y="1143000"/>
                <a:ext cx="2408455" cy="17412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239000" y="2884266"/>
                <a:ext cx="0" cy="22211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3309376" y="2571868"/>
            <a:ext cx="1913773" cy="1416768"/>
            <a:chOff x="2057400" y="1600200"/>
            <a:chExt cx="3969360" cy="3075725"/>
          </a:xfrm>
        </p:grpSpPr>
        <p:grpSp>
          <p:nvGrpSpPr>
            <p:cNvPr id="25" name="Group 24"/>
            <p:cNvGrpSpPr/>
            <p:nvPr/>
          </p:nvGrpSpPr>
          <p:grpSpPr>
            <a:xfrm>
              <a:off x="2673960" y="2237525"/>
              <a:ext cx="3352800" cy="2438400"/>
              <a:chOff x="2673960" y="2237525"/>
              <a:chExt cx="3352800" cy="24384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673960" y="22375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739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0267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2673960" y="46759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165795" y="2667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5279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165795" y="4191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31657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flipH="1" flipV="1">
              <a:off x="2057400" y="1600200"/>
              <a:ext cx="616560" cy="6373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057400" y="4114800"/>
              <a:ext cx="616560" cy="5611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7400" y="1600200"/>
              <a:ext cx="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34000" y="1600200"/>
              <a:ext cx="692760" cy="6373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400" y="1600200"/>
              <a:ext cx="32766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953000" y="3733800"/>
              <a:ext cx="574995" cy="457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53000" y="2667015"/>
              <a:ext cx="0" cy="1066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165795" y="3733800"/>
              <a:ext cx="1787205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 flipV="1">
            <a:off x="1950168" y="1295400"/>
            <a:ext cx="1359208" cy="128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458009" y="1295400"/>
            <a:ext cx="1386055" cy="128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950168" y="2438400"/>
            <a:ext cx="1359208" cy="130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458009" y="2438400"/>
            <a:ext cx="1247443" cy="112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950168" y="1295400"/>
            <a:ext cx="1507841" cy="1143000"/>
            <a:chOff x="1950168" y="1295400"/>
            <a:chExt cx="1507841" cy="11430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950168" y="1295400"/>
              <a:ext cx="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1950168" y="1295400"/>
              <a:ext cx="1507841" cy="1143000"/>
              <a:chOff x="1950168" y="1295400"/>
              <a:chExt cx="1507841" cy="11430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950168" y="1295400"/>
                <a:ext cx="15078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458009" y="1295400"/>
                <a:ext cx="0" cy="1143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950168" y="2438400"/>
                <a:ext cx="15078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80" name="Group 79"/>
              <p:cNvGrpSpPr/>
              <p:nvPr/>
            </p:nvGrpSpPr>
            <p:grpSpPr>
              <a:xfrm>
                <a:off x="2209800" y="1524000"/>
                <a:ext cx="990600" cy="736545"/>
                <a:chOff x="2209800" y="1524000"/>
                <a:chExt cx="990600" cy="736545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209800" y="1524000"/>
                  <a:ext cx="9906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200400" y="1524000"/>
                  <a:ext cx="0" cy="7365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2209800" y="2260545"/>
                  <a:ext cx="9906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09800" y="1524000"/>
                  <a:ext cx="0" cy="7365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84" name="Straight Connector 83"/>
          <p:cNvCxnSpPr/>
          <p:nvPr/>
        </p:nvCxnSpPr>
        <p:spPr>
          <a:xfrm>
            <a:off x="3606642" y="3994833"/>
            <a:ext cx="0" cy="805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223149" y="3994833"/>
            <a:ext cx="0" cy="805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09376" y="3736364"/>
            <a:ext cx="0" cy="66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89144" y="3736364"/>
            <a:ext cx="0" cy="66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3309376" y="4397716"/>
            <a:ext cx="1913773" cy="465229"/>
            <a:chOff x="3309376" y="4397716"/>
            <a:chExt cx="1913773" cy="465229"/>
          </a:xfrm>
        </p:grpSpPr>
        <p:grpSp>
          <p:nvGrpSpPr>
            <p:cNvPr id="101" name="Group 100"/>
            <p:cNvGrpSpPr/>
            <p:nvPr/>
          </p:nvGrpSpPr>
          <p:grpSpPr>
            <a:xfrm>
              <a:off x="3309376" y="4397716"/>
              <a:ext cx="1913773" cy="402884"/>
              <a:chOff x="3309376" y="4397716"/>
              <a:chExt cx="1913773" cy="402884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309376" y="4397716"/>
                <a:ext cx="1579768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889144" y="4397716"/>
                <a:ext cx="334005" cy="4028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606642" y="4800600"/>
                <a:ext cx="1616507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309376" y="4397716"/>
                <a:ext cx="297266" cy="4028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3606642" y="4397716"/>
              <a:ext cx="369613" cy="46522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572000" y="4397716"/>
              <a:ext cx="330999" cy="4028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4828875" y="2578066"/>
            <a:ext cx="114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23149" y="2871636"/>
            <a:ext cx="1330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223149" y="3988636"/>
            <a:ext cx="1330051" cy="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982677" y="3666167"/>
            <a:ext cx="7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5084618" y="3666167"/>
            <a:ext cx="889051" cy="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973669" y="2578066"/>
            <a:ext cx="579531" cy="1410570"/>
            <a:chOff x="5973669" y="2578066"/>
            <a:chExt cx="579531" cy="1410570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73669" y="2578066"/>
              <a:ext cx="579531" cy="1410570"/>
              <a:chOff x="5973669" y="2578066"/>
              <a:chExt cx="579531" cy="141057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5973669" y="2578066"/>
                <a:ext cx="0" cy="109338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973669" y="2578066"/>
                <a:ext cx="579531" cy="28737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553200" y="2865438"/>
                <a:ext cx="0" cy="11231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973669" y="3671455"/>
                <a:ext cx="579531" cy="31718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5973669" y="3427037"/>
              <a:ext cx="579531" cy="30312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5973669" y="2865438"/>
              <a:ext cx="579531" cy="2855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975059" y="1295400"/>
            <a:ext cx="62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P1</a:t>
            </a:r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894196" y="4800600"/>
            <a:ext cx="56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P2</a:t>
            </a:r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6781800" y="2878069"/>
            <a:ext cx="44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P3</a:t>
            </a:r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1549883" y="685800"/>
            <a:ext cx="268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đứng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656221" y="5165361"/>
            <a:ext cx="232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bằng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53200" y="188421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cạnh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058" y="6019800"/>
            <a:ext cx="733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 mặt phẳng (P2) và (P3), trùng với mặt phẳng (P1)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36628" y="713510"/>
            <a:ext cx="1426806" cy="728290"/>
            <a:chOff x="4836628" y="713510"/>
            <a:chExt cx="1426806" cy="728290"/>
          </a:xfrm>
        </p:grpSpPr>
        <p:grpSp>
          <p:nvGrpSpPr>
            <p:cNvPr id="44" name="Group 43"/>
            <p:cNvGrpSpPr/>
            <p:nvPr/>
          </p:nvGrpSpPr>
          <p:grpSpPr>
            <a:xfrm>
              <a:off x="4836628" y="826935"/>
              <a:ext cx="1426806" cy="614865"/>
              <a:chOff x="4836628" y="826935"/>
              <a:chExt cx="1426806" cy="614865"/>
            </a:xfrm>
          </p:grpSpPr>
          <p:sp>
            <p:nvSpPr>
              <p:cNvPr id="87" name="Arc 86"/>
              <p:cNvSpPr/>
              <p:nvPr/>
            </p:nvSpPr>
            <p:spPr>
              <a:xfrm rot="20657977" flipV="1">
                <a:off x="4836628" y="874129"/>
                <a:ext cx="657271" cy="567671"/>
              </a:xfrm>
              <a:prstGeom prst="arc">
                <a:avLst>
                  <a:gd name="adj1" fmla="val 16200000"/>
                  <a:gd name="adj2" fmla="val 650001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rot="5400000" flipH="1" flipV="1">
                <a:off x="5404404" y="977464"/>
                <a:ext cx="14230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558446" y="826935"/>
                <a:ext cx="704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90</a:t>
                </a:r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792364" y="713510"/>
              <a:ext cx="289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o</a:t>
              </a:r>
              <a:endParaRPr lang="en-US" sz="14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5874" y="3247956"/>
            <a:ext cx="604761" cy="1107534"/>
            <a:chOff x="745874" y="3247956"/>
            <a:chExt cx="604761" cy="1107534"/>
          </a:xfrm>
        </p:grpSpPr>
        <p:sp>
          <p:nvSpPr>
            <p:cNvPr id="12" name="TextBox 11"/>
            <p:cNvSpPr txBox="1"/>
            <p:nvPr/>
          </p:nvSpPr>
          <p:spPr>
            <a:xfrm>
              <a:off x="789314" y="3986158"/>
              <a:ext cx="498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90</a:t>
              </a:r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45874" y="3247956"/>
              <a:ext cx="604761" cy="985317"/>
              <a:chOff x="745874" y="3247956"/>
              <a:chExt cx="604761" cy="98531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45874" y="3247956"/>
                <a:ext cx="604761" cy="762000"/>
                <a:chOff x="745874" y="3247956"/>
                <a:chExt cx="604761" cy="762000"/>
              </a:xfrm>
            </p:grpSpPr>
            <p:sp>
              <p:nvSpPr>
                <p:cNvPr id="4" name="Arc 3"/>
                <p:cNvSpPr/>
                <p:nvPr/>
              </p:nvSpPr>
              <p:spPr>
                <a:xfrm rot="6342023">
                  <a:off x="685800" y="3345120"/>
                  <a:ext cx="762000" cy="567671"/>
                </a:xfrm>
                <a:prstGeom prst="arc">
                  <a:avLst>
                    <a:gd name="adj1" fmla="val 16200000"/>
                    <a:gd name="adj2" fmla="val 650001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 flipH="1">
                  <a:off x="745874" y="3968211"/>
                  <a:ext cx="14230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1024383" y="3863941"/>
                <a:ext cx="312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2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04135" y="1184550"/>
            <a:ext cx="2854036" cy="2057400"/>
            <a:chOff x="914400" y="976725"/>
            <a:chExt cx="2854036" cy="205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976725"/>
              <a:ext cx="2854036" cy="2057400"/>
              <a:chOff x="914400" y="1600200"/>
              <a:chExt cx="2854036" cy="2057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914400" y="16002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768436" y="1600200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14400" y="1600200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14400" y="36576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1371600" y="1295400"/>
              <a:ext cx="0" cy="12954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71600" y="1295400"/>
              <a:ext cx="1981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2800" y="1295400"/>
              <a:ext cx="0" cy="12954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71600" y="2590800"/>
              <a:ext cx="1981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172195" y="1184550"/>
            <a:ext cx="1066800" cy="2057400"/>
            <a:chOff x="6172195" y="976725"/>
            <a:chExt cx="1066800" cy="2057400"/>
          </a:xfrm>
        </p:grpSpPr>
        <p:grpSp>
          <p:nvGrpSpPr>
            <p:cNvPr id="47" name="Group 46"/>
            <p:cNvGrpSpPr/>
            <p:nvPr/>
          </p:nvGrpSpPr>
          <p:grpSpPr>
            <a:xfrm>
              <a:off x="6172195" y="976725"/>
              <a:ext cx="1066800" cy="2057400"/>
              <a:chOff x="6324600" y="976725"/>
              <a:chExt cx="1066800" cy="20574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324600" y="976725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24600" y="976725"/>
                <a:ext cx="10668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391400" y="976725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324600" y="3034125"/>
                <a:ext cx="10668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6172195" y="12954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172195" y="27432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676425" y="4094010"/>
            <a:ext cx="2854036" cy="928255"/>
            <a:chOff x="1676425" y="4094010"/>
            <a:chExt cx="2854036" cy="928255"/>
          </a:xfrm>
        </p:grpSpPr>
        <p:grpSp>
          <p:nvGrpSpPr>
            <p:cNvPr id="46" name="Group 45"/>
            <p:cNvGrpSpPr/>
            <p:nvPr/>
          </p:nvGrpSpPr>
          <p:grpSpPr>
            <a:xfrm>
              <a:off x="1676425" y="4094010"/>
              <a:ext cx="2854036" cy="914400"/>
              <a:chOff x="914400" y="4343400"/>
              <a:chExt cx="2854036" cy="914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914400" y="4343400"/>
                <a:ext cx="0" cy="914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14400" y="43434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68436" y="4343400"/>
                <a:ext cx="0" cy="914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14400" y="52578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2050495" y="4107865"/>
              <a:ext cx="0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142535" y="4107865"/>
              <a:ext cx="0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33400" y="457200"/>
            <a:ext cx="8153400" cy="5867400"/>
            <a:chOff x="533400" y="457200"/>
            <a:chExt cx="8153400" cy="58674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33400" y="457200"/>
              <a:ext cx="8153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3400" y="457200"/>
              <a:ext cx="0" cy="5867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33400" y="6324600"/>
              <a:ext cx="8153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686800" y="457200"/>
              <a:ext cx="0" cy="5867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810000" y="52578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10000" y="5257800"/>
              <a:ext cx="487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810000" y="5791200"/>
              <a:ext cx="487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248400" y="52578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10000" y="536170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 tên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KHÁI NIỆM VỀ HÌNH CHIẾU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CÁC HÌNH CHIẾU VUÔNG GÓC: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HÌNH CHIẾU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HÌNH CHIẾU ĐỨNG: có hướng chiếu từ trước đến (nằm trên mặt phẳng chiếu đứng)</a:t>
            </a:r>
          </a:p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HÌNH CHIẾU BẰNG: có hướng chiếu từ trên xuống (nằm trên mặt phẳng chiếu bằng)</a:t>
            </a:r>
          </a:p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HÌNH CHIẾU CẠNH: có hướng chiếu từ trái qua (nằm trên mặt phẳng chiếu cạnh)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096000"/>
          </a:xfrm>
        </p:spPr>
        <p:txBody>
          <a:bodyPr/>
          <a:lstStyle/>
          <a:p>
            <a:pPr marL="0" indent="0">
              <a:buNone/>
            </a:pPr>
            <a:endParaRPr lang="en-US" sz="4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IV/ VỊ TRÍ VÀ KÍCH THƯỚC CÁC HÌNH CHIẾU TRÊN</a:t>
            </a:r>
          </a:p>
          <a:p>
            <a:pPr marL="0" indent="0" algn="ctr"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BẢN VẼ KỸ THUẬT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0" indent="0">
              <a:buNone/>
            </a:pPr>
            <a:endParaRPr lang="en-US" b="1"/>
          </a:p>
        </p:txBody>
      </p:sp>
      <p:grpSp>
        <p:nvGrpSpPr>
          <p:cNvPr id="36" name="Group 35"/>
          <p:cNvGrpSpPr/>
          <p:nvPr/>
        </p:nvGrpSpPr>
        <p:grpSpPr>
          <a:xfrm>
            <a:off x="2431440" y="1738750"/>
            <a:ext cx="3969360" cy="3075725"/>
            <a:chOff x="2057400" y="1600200"/>
            <a:chExt cx="3969360" cy="3075725"/>
          </a:xfrm>
        </p:grpSpPr>
        <p:grpSp>
          <p:nvGrpSpPr>
            <p:cNvPr id="37" name="Group 36"/>
            <p:cNvGrpSpPr/>
            <p:nvPr/>
          </p:nvGrpSpPr>
          <p:grpSpPr>
            <a:xfrm>
              <a:off x="2673960" y="2237525"/>
              <a:ext cx="3352800" cy="2438400"/>
              <a:chOff x="2673960" y="2237525"/>
              <a:chExt cx="3352800" cy="24384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673960" y="22375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6739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026760" y="2237525"/>
                <a:ext cx="0" cy="2438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2673960" y="4675925"/>
                <a:ext cx="3352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65795" y="2667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279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3165795" y="4191015"/>
                <a:ext cx="2362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165795" y="2667015"/>
                <a:ext cx="0" cy="152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flipH="1" flipV="1">
              <a:off x="2057400" y="1600200"/>
              <a:ext cx="616560" cy="6373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057400" y="4114800"/>
              <a:ext cx="616560" cy="5611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57400" y="1600200"/>
              <a:ext cx="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1600200"/>
              <a:ext cx="692760" cy="6373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57400" y="1600200"/>
              <a:ext cx="32766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953000" y="3733800"/>
              <a:ext cx="574995" cy="457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953000" y="2667015"/>
              <a:ext cx="0" cy="1066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165795" y="3733800"/>
              <a:ext cx="1787205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6400795" y="33389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69740" y="4869865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Dài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05000" y="429837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04135" y="1142985"/>
            <a:ext cx="2854036" cy="2057400"/>
            <a:chOff x="914400" y="976725"/>
            <a:chExt cx="2854036" cy="205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976725"/>
              <a:ext cx="2854036" cy="2057400"/>
              <a:chOff x="914400" y="1600200"/>
              <a:chExt cx="2854036" cy="2057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914400" y="16002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768436" y="1600200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14400" y="1600200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14400" y="36576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1371600" y="1295400"/>
              <a:ext cx="0" cy="12954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71600" y="1295400"/>
              <a:ext cx="1981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2800" y="1295400"/>
              <a:ext cx="0" cy="12954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71600" y="2590800"/>
              <a:ext cx="1981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172195" y="1129130"/>
            <a:ext cx="1066800" cy="2057400"/>
            <a:chOff x="6172195" y="976725"/>
            <a:chExt cx="1066800" cy="2057400"/>
          </a:xfrm>
        </p:grpSpPr>
        <p:grpSp>
          <p:nvGrpSpPr>
            <p:cNvPr id="47" name="Group 46"/>
            <p:cNvGrpSpPr/>
            <p:nvPr/>
          </p:nvGrpSpPr>
          <p:grpSpPr>
            <a:xfrm>
              <a:off x="6172195" y="976725"/>
              <a:ext cx="1066800" cy="2057400"/>
              <a:chOff x="6324600" y="976725"/>
              <a:chExt cx="1066800" cy="20574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324600" y="976725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24600" y="976725"/>
                <a:ext cx="10668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391400" y="976725"/>
                <a:ext cx="0" cy="2057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324600" y="3034125"/>
                <a:ext cx="10668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6172195" y="12954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172195" y="27432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690280" y="4094010"/>
            <a:ext cx="2854036" cy="928255"/>
            <a:chOff x="1676425" y="4094010"/>
            <a:chExt cx="2854036" cy="928255"/>
          </a:xfrm>
        </p:grpSpPr>
        <p:grpSp>
          <p:nvGrpSpPr>
            <p:cNvPr id="46" name="Group 45"/>
            <p:cNvGrpSpPr/>
            <p:nvPr/>
          </p:nvGrpSpPr>
          <p:grpSpPr>
            <a:xfrm>
              <a:off x="1676425" y="4094010"/>
              <a:ext cx="2854036" cy="914400"/>
              <a:chOff x="914400" y="4343400"/>
              <a:chExt cx="2854036" cy="914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914400" y="4343400"/>
                <a:ext cx="0" cy="914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14400" y="43434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68436" y="4343400"/>
                <a:ext cx="0" cy="9144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14400" y="5257800"/>
                <a:ext cx="2854036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2050495" y="4107865"/>
              <a:ext cx="0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142535" y="4107865"/>
              <a:ext cx="0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33400" y="457200"/>
            <a:ext cx="8153400" cy="5867400"/>
            <a:chOff x="533400" y="457200"/>
            <a:chExt cx="8153400" cy="58674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33400" y="457200"/>
              <a:ext cx="8153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3400" y="457200"/>
              <a:ext cx="0" cy="5867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33400" y="6324600"/>
              <a:ext cx="8153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686800" y="457200"/>
              <a:ext cx="0" cy="5867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810000" y="52578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10000" y="5257800"/>
              <a:ext cx="487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810000" y="5791200"/>
              <a:ext cx="487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248400" y="52578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1704135" y="3186530"/>
            <a:ext cx="0" cy="47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26" y="3200385"/>
            <a:ext cx="0" cy="47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704135" y="3629895"/>
            <a:ext cx="28782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704135" y="3629895"/>
            <a:ext cx="2008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19882" y="3319449"/>
            <a:ext cx="464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26" y="1115275"/>
            <a:ext cx="533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58171" y="3172675"/>
            <a:ext cx="547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91545" y="1122225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091545" y="1115255"/>
            <a:ext cx="0" cy="2043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6200000">
            <a:off x="4793675" y="1943100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4530461" y="4094010"/>
            <a:ext cx="41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530461" y="4094010"/>
            <a:ext cx="547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51243" y="5008410"/>
            <a:ext cx="554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077690" y="4107865"/>
            <a:ext cx="0" cy="900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077690" y="4094010"/>
            <a:ext cx="0" cy="932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4720941" y="4260270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172195" y="3200385"/>
            <a:ext cx="1066800" cy="537799"/>
            <a:chOff x="6172195" y="3034125"/>
            <a:chExt cx="1066800" cy="537799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6172195" y="35052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172195" y="3034125"/>
              <a:ext cx="1066800" cy="537799"/>
              <a:chOff x="6172195" y="3034125"/>
              <a:chExt cx="1066800" cy="5377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172195" y="35052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172195" y="3034125"/>
                <a:ext cx="0" cy="471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238995" y="3034125"/>
                <a:ext cx="0" cy="471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400800" y="3202592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  R</a:t>
                </a:r>
                <a:endParaRPr 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211790" y="53201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 tên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IV/ VỊ TRÍ VÀ KÍCH THƯỚC CỦA CÁC HÌNH CHIẾU: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chiếu đứng: 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Phía trên, bên trái bản vẽ. Thể hiện kích thước DÀI và CAO.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chiếu bằng: 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Phía dưới hình chiếu đứng. Thể hiện kích thước DÀI và RỘNG.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chiếu cạnh: 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Bên phải hình chiếu đứng. Thể hiện kích thước CAO và RỘNG.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Học bài 2: Hình Chiếu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Đọc trước bài 3 : Thực hành vẽ Hình chiếu.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Giấy vẽ A 4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Bút chì 2B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Gôm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Thước thẳng (30cm)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1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NIỆM VỀ HÌNH CHIẾU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Hình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 là giao điểm của các tia chiếu (xuất phát từ tâm chiếu) qua mọi điểm nằm trên vật thể với mặt phẳng chiếu.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PHÉP CHIẾU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PHÉP CHIẾU XUYÊN TÂM: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  <a:p>
            <a:pPr marL="0" indent="0">
              <a:buNone/>
            </a:pPr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tia chiếu giao nhau tại 1 điểm (tâm chiếu O)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Kích thước của hình chiếu &gt; kích thước vật thể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PHÉP CHIẾU SONG SONG: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tia chiếu song song với nhau (tâm chiếu ở ∞)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Kích thước của hình chiếu ≤ kích thước vật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PHÉP CHIẾU VUÔNG GÓC: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các tia chiếu song song với nhau và vuông góc với mặt phẳng chiếu (tâm chiếu ở ∞)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Kích thước của hình chiếu = kích thước vật thể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355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HÌNH CHIẾU VUÔNG GÓC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MẶT PHẲNG CHIẾU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MẶT PHẲNG CHIẾU ĐỨNG: Thẳng đứng (nằm sau vật thể)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MẶT PHẲNG CHIẾU BẰNG: Nằm ngang (nằm dưới vật thể)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MẶT PHẲNG CHIẾU CẠNH: Kề bên (nằm bên phải vật thể)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2/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HÌNH CHIẾU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HÌNH CHIẾU ĐỨNG: có hướng chiếu từ trước đến (nằm trên mặt phẳng chiếu đứng)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HÌNH CHIẾU BẰNG: có hướng chiếu từ trên xuống (nằm trên mặt phẳng chiếu bằng)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HÌNH CHIẾU CẠNH: có hướng chiếu từ trái qua (nằm trên mặt phẳng chiếu cạnh)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IV/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 TRÍ VÀ KÍCH THƯỚC CỦA CÁC HÌNH CHIẾU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chiếu đứng: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trên, bên trái bản vẽ. Thể hiện kích thước DÀI và CAO.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chiếu bằng: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hình chiếu đứng. Thể hiện kích thước DÀI và RỘNG.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chiếu cạnh: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 hình chiếu đứng. Thể hiện kích thước CAO và RỘNG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3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 2.1 Sgk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nhận xét và nêu :</a:t>
            </a:r>
          </a:p>
          <a:p>
            <a:pPr algn="l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Không gian,</a:t>
            </a:r>
          </a:p>
          <a:p>
            <a:pPr algn="l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Thời gian,</a:t>
            </a:r>
          </a:p>
          <a:p>
            <a:pPr algn="l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Các phần tử có trong hình vẽ ?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5825830"/>
            <a:ext cx="617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Hình chiếu của vật thể (A’B’C’)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82583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2.1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/>
          <a:lstStyle/>
          <a:p>
            <a:pPr>
              <a:buFontTx/>
              <a:buChar char="-"/>
            </a:pPr>
            <a:endParaRPr lang="en-US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- O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Tâm chiếu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- ABC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Vật thể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- (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P): Mặt phẳng chiếu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- OA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OB, OC: Các tia chiếu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- A’B’C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293162" y="2826310"/>
            <a:ext cx="330763" cy="713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962400" y="2826310"/>
            <a:ext cx="330762" cy="713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3539819"/>
            <a:ext cx="661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71600" y="5410200"/>
            <a:ext cx="4800600" cy="76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371600" y="3124200"/>
            <a:ext cx="209550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172200" y="2819400"/>
            <a:ext cx="2286000" cy="2667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41760" y="495992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37860" y="1073720"/>
            <a:ext cx="80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O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76720" y="242456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A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16080" y="3297380"/>
            <a:ext cx="56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B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15" y="32073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301740" y="3011785"/>
            <a:ext cx="1946610" cy="2240522"/>
            <a:chOff x="4301740" y="3011785"/>
            <a:chExt cx="1946610" cy="2240522"/>
          </a:xfrm>
        </p:grpSpPr>
        <p:cxnSp>
          <p:nvCxnSpPr>
            <p:cNvPr id="23" name="Straight Connector 22"/>
            <p:cNvCxnSpPr>
              <a:stCxn id="63" idx="2"/>
            </p:cNvCxnSpPr>
            <p:nvPr/>
          </p:nvCxnSpPr>
          <p:spPr>
            <a:xfrm flipH="1">
              <a:off x="4625686" y="3473450"/>
              <a:ext cx="1037339" cy="6794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9750" y="3494810"/>
              <a:ext cx="133350" cy="7723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37760" y="4114800"/>
              <a:ext cx="1104900" cy="1246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01740" y="4152900"/>
              <a:ext cx="898910" cy="109940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320125" y="301178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</a:rPr>
                <a:t>A’</a:t>
              </a:r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71015" y="40594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</a:rPr>
                <a:t>B’</a:t>
              </a:r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14950" y="408705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</a:rPr>
                <a:t>C’</a:t>
              </a:r>
              <a:endParaRPr lang="en-US" sz="2400">
                <a:solidFill>
                  <a:srgbClr val="00206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265960" y="1557010"/>
            <a:ext cx="770665" cy="2991710"/>
            <a:chOff x="1265960" y="1557010"/>
            <a:chExt cx="770665" cy="2991710"/>
          </a:xfrm>
        </p:grpSpPr>
        <p:sp>
          <p:nvSpPr>
            <p:cNvPr id="66" name="Oval 65"/>
            <p:cNvSpPr/>
            <p:nvPr/>
          </p:nvSpPr>
          <p:spPr>
            <a:xfrm>
              <a:off x="1489365" y="1557010"/>
              <a:ext cx="547260" cy="1955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265960" y="1654804"/>
              <a:ext cx="429732" cy="2893916"/>
              <a:chOff x="1265960" y="1654804"/>
              <a:chExt cx="429732" cy="2893916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H="1">
                <a:off x="1423555" y="1654804"/>
                <a:ext cx="76200" cy="289391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3"/>
              </p:cNvCxnSpPr>
              <p:nvPr/>
            </p:nvCxnSpPr>
            <p:spPr>
              <a:xfrm>
                <a:off x="1569509" y="1723957"/>
                <a:ext cx="0" cy="2824763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65960" y="4548719"/>
                <a:ext cx="429732" cy="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1828800" y="1752600"/>
            <a:ext cx="2819400" cy="2362200"/>
            <a:chOff x="1828800" y="1752600"/>
            <a:chExt cx="2819400" cy="2362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28800" y="1752600"/>
              <a:ext cx="2819400" cy="2362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863436" y="1780310"/>
              <a:ext cx="1246909" cy="1039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762995" y="1711035"/>
            <a:ext cx="3900030" cy="1762415"/>
            <a:chOff x="1762995" y="1711035"/>
            <a:chExt cx="3900030" cy="1762415"/>
          </a:xfrm>
        </p:grpSpPr>
        <p:cxnSp>
          <p:nvCxnSpPr>
            <p:cNvPr id="15" name="Straight Connector 14"/>
            <p:cNvCxnSpPr>
              <a:endCxn id="63" idx="2"/>
            </p:cNvCxnSpPr>
            <p:nvPr/>
          </p:nvCxnSpPr>
          <p:spPr>
            <a:xfrm>
              <a:off x="1762995" y="1711035"/>
              <a:ext cx="3900030" cy="17624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939640" y="1780310"/>
              <a:ext cx="1372455" cy="6395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846118" y="1752600"/>
            <a:ext cx="2447044" cy="3499707"/>
            <a:chOff x="1846118" y="1752600"/>
            <a:chExt cx="2447044" cy="349970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846118" y="1752600"/>
              <a:ext cx="2447044" cy="349970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846118" y="1780310"/>
              <a:ext cx="869367" cy="12314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962400" y="2826310"/>
            <a:ext cx="647650" cy="2425997"/>
            <a:chOff x="3962400" y="2826310"/>
            <a:chExt cx="647650" cy="2425997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4293162" y="3539819"/>
              <a:ext cx="8578" cy="17124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Isosceles Triangle 34"/>
            <p:cNvSpPr/>
            <p:nvPr/>
          </p:nvSpPr>
          <p:spPr>
            <a:xfrm>
              <a:off x="3962400" y="2826310"/>
              <a:ext cx="647650" cy="71350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4267200" y="2819400"/>
            <a:ext cx="4191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828800" y="1738745"/>
            <a:ext cx="3924300" cy="2459180"/>
            <a:chOff x="1828800" y="1738745"/>
            <a:chExt cx="3924300" cy="245918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1828800" y="1738745"/>
              <a:ext cx="1465120" cy="898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63436" y="1738745"/>
              <a:ext cx="3889664" cy="245918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57200" y="5985165"/>
            <a:ext cx="145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2.1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30580" y="5957460"/>
            <a:ext cx="64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A’B’C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’): Hình chiếu của Vật thể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4300080" y="34151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4272355" y="3032486"/>
            <a:ext cx="45719" cy="343322"/>
            <a:chOff x="4272355" y="3101761"/>
            <a:chExt cx="45719" cy="343322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4293163" y="3101761"/>
              <a:ext cx="1" cy="1956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4272355" y="3390321"/>
              <a:ext cx="45719" cy="547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4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KHÁI NIỆM VỀ HÌNH CHIẾU: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Khi vật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 chiếu lên một mặt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thu được một hình ảnh, đó là hình chiếu của vật thể.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chiếu là </a:t>
            </a: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điểm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tia chiếu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(xuất phát từ tâm chiếu) qua mọi điểm nằm trên vật thể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phẳng chiếu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80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CÁC PHÉP CHIẾU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8" r="21630"/>
          <a:stretch/>
        </p:blipFill>
        <p:spPr bwMode="auto">
          <a:xfrm rot="5400000">
            <a:off x="-1201883" y="1201884"/>
            <a:ext cx="5257801" cy="285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8" r="21630" b="30758"/>
          <a:stretch/>
        </p:blipFill>
        <p:spPr bwMode="auto">
          <a:xfrm rot="5400000">
            <a:off x="1666007" y="1146466"/>
            <a:ext cx="5257803" cy="296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0" b="63182"/>
          <a:stretch/>
        </p:blipFill>
        <p:spPr bwMode="auto">
          <a:xfrm rot="5400000">
            <a:off x="4831769" y="945576"/>
            <a:ext cx="5257802" cy="33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172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2.2 : CÁC PHÉP CHIẾU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Phép chiếu xuyên tâm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Phép chiếu song song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Phép chiếu vuông góc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1602</Words>
  <Application>Microsoft Office PowerPoint</Application>
  <PresentationFormat>On-screen Show (4:3)</PresentationFormat>
  <Paragraphs>231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</dc:creator>
  <cp:lastModifiedBy>Welcom</cp:lastModifiedBy>
  <cp:revision>77</cp:revision>
  <dcterms:created xsi:type="dcterms:W3CDTF">2021-09-12T09:30:54Z</dcterms:created>
  <dcterms:modified xsi:type="dcterms:W3CDTF">2021-09-16T12:04:17Z</dcterms:modified>
</cp:coreProperties>
</file>